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6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7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79942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14" name="Shape 214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23" name="Shape 223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32" name="Shape 232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41" name="Shape 241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50" name="Shape 250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9"/>
            <a:ext cx="452596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762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</a:defRPr>
            </a:lvl2pPr>
            <a:lvl3pPr marL="1143000" indent="-47625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</a:defRPr>
            </a:lvl3pPr>
            <a:lvl4pPr marL="1600200" indent="-76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76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5pPr>
            <a:lvl6pPr marL="25146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6pPr>
            <a:lvl7pPr marL="29718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8pPr>
            <a:lvl9pPr marL="38862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762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</a:defRPr>
            </a:lvl2pPr>
            <a:lvl3pPr marL="1143000" indent="-47625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</a:defRPr>
            </a:lvl3pPr>
            <a:lvl4pPr marL="1600200" indent="-76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76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5pPr>
            <a:lvl6pPr marL="25146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6pPr>
            <a:lvl7pPr marL="29718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8pPr>
            <a:lvl9pPr marL="38862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32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8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4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000" b="0" i="0" u="none" strike="noStrike" cap="none" baseline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762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>
                <a:solidFill>
                  <a:schemeClr val="lt1"/>
                </a:solidFill>
              </a:defRPr>
            </a:lvl2pPr>
            <a:lvl3pPr marL="1143000" indent="-47625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</a:defRPr>
            </a:lvl3pPr>
            <a:lvl4pPr marL="1600200" indent="-76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76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5pPr>
            <a:lvl6pPr marL="25146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6pPr>
            <a:lvl7pPr marL="29718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8pPr>
            <a:lvl9pPr marL="3886200" indent="-76200" algn="l" rtl="0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3F3F3F"/>
              </a:buClr>
              <a:buFont typeface="Arial"/>
              <a:buNone/>
              <a:defRPr sz="2000">
                <a:solidFill>
                  <a:srgbClr val="3F3F3F"/>
                </a:solidFill>
              </a:defRPr>
            </a:lvl1pPr>
            <a:lvl2pPr marL="457200" indent="0" rtl="0">
              <a:buClr>
                <a:srgbClr val="3F3F3F"/>
              </a:buClr>
              <a:buFont typeface="Arial"/>
              <a:buNone/>
              <a:defRPr sz="1800">
                <a:solidFill>
                  <a:srgbClr val="3F3F3F"/>
                </a:solidFill>
              </a:defRPr>
            </a:lvl2pPr>
            <a:lvl3pPr marL="914400" indent="0" rtl="0">
              <a:buClr>
                <a:srgbClr val="3F3F3F"/>
              </a:buClr>
              <a:buFont typeface="Arial"/>
              <a:buNone/>
              <a:defRPr sz="1600">
                <a:solidFill>
                  <a:srgbClr val="3F3F3F"/>
                </a:solidFill>
              </a:defRPr>
            </a:lvl3pPr>
            <a:lvl4pPr marL="1371600" indent="0" rtl="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4pPr>
            <a:lvl5pPr marL="1828800" indent="0" rtl="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5pPr>
            <a:lvl6pPr marL="2286000" indent="0" rtl="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6pPr>
            <a:lvl7pPr marL="2743200" indent="0" rtl="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7pPr>
            <a:lvl8pPr marL="3200400" indent="0" rtl="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8pPr>
            <a:lvl9pPr marL="3657600" indent="0" rtl="0">
              <a:buClr>
                <a:srgbClr val="3F3F3F"/>
              </a:buClr>
              <a:buFont typeface="Arial"/>
              <a:buNone/>
              <a:defRPr sz="1400">
                <a:solidFill>
                  <a:srgbClr val="3F3F3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476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Vwm7kLvl87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trivia.com/playquiz/quiz2922892176780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wichita.edu/caduceus/examples/essay_student/index.ht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tranormal.com/watch/6161421/paragraph-structu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540950" y="2546481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>
                <a:solidFill>
                  <a:srgbClr val="E69138"/>
                </a:solidFill>
                <a:latin typeface="Questrial"/>
                <a:ea typeface="Questrial"/>
                <a:cs typeface="Questrial"/>
                <a:sym typeface="Questrial"/>
              </a:rPr>
              <a:t>ESL Reading and Writing </a:t>
            </a:r>
          </a:p>
          <a:p>
            <a:pPr lvl="0" rtl="0">
              <a:buNone/>
            </a:pPr>
            <a:r>
              <a:rPr lang="en">
                <a:solidFill>
                  <a:srgbClr val="E69138"/>
                </a:solidFill>
                <a:latin typeface="Questrial"/>
                <a:ea typeface="Questrial"/>
                <a:cs typeface="Questrial"/>
                <a:sym typeface="Questrial"/>
              </a:rPr>
              <a:t>Level 3 </a:t>
            </a:r>
          </a:p>
          <a:p>
            <a:pPr lvl="0" algn="l" rtl="0">
              <a:buNone/>
            </a:pPr>
            <a:r>
              <a:rPr lang="en"/>
              <a:t>           </a:t>
            </a:r>
          </a:p>
          <a:p>
            <a:endParaRPr lang="en"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811550" y="3395181"/>
            <a:ext cx="7772400" cy="697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Intensive English Program </a:t>
            </a:r>
          </a:p>
        </p:txBody>
      </p:sp>
      <p:sp>
        <p:nvSpPr>
          <p:cNvPr id="67" name="Shape 67"/>
          <p:cNvSpPr/>
          <p:nvPr/>
        </p:nvSpPr>
        <p:spPr>
          <a:xfrm>
            <a:off x="6527362" y="4470206"/>
            <a:ext cx="2287245" cy="228001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Visualize Your Paragraph 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21625" y="159052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>
                <a:solidFill>
                  <a:srgbClr val="20124D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                                           Introduction</a:t>
            </a:r>
          </a:p>
          <a:p>
            <a:endParaRPr lang="en" sz="2400">
              <a:solidFill>
                <a:srgbClr val="20124D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2400">
              <a:solidFill>
                <a:srgbClr val="20124D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2400">
              <a:solidFill>
                <a:srgbClr val="20124D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2400">
              <a:solidFill>
                <a:srgbClr val="20124D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2400">
              <a:solidFill>
                <a:srgbClr val="20124D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2400">
              <a:solidFill>
                <a:srgbClr val="20124D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2400">
              <a:solidFill>
                <a:srgbClr val="20124D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2400">
              <a:solidFill>
                <a:srgbClr val="20124D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 rtl="0">
              <a:buNone/>
            </a:pPr>
            <a:r>
              <a:rPr lang="en" sz="2400">
                <a:solidFill>
                  <a:srgbClr val="20124D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Body</a:t>
            </a:r>
            <a:r>
              <a:rPr lang="en" sz="2400">
                <a:solidFill>
                  <a:srgbClr val="20124D"/>
                </a:solidFill>
              </a:rPr>
              <a:t>  </a:t>
            </a:r>
            <a:r>
              <a:rPr lang="en" sz="2400">
                <a:solidFill>
                  <a:srgbClr val="20124D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                                                           </a:t>
            </a:r>
          </a:p>
          <a:p>
            <a:pPr lvl="0" rtl="0">
              <a:buNone/>
            </a:pPr>
            <a:r>
              <a:rPr lang="en" sz="2400">
                <a:solidFill>
                  <a:srgbClr val="20124D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                                                                   Conclusion</a:t>
            </a:r>
            <a:r>
              <a:rPr lang="en" sz="2400">
                <a:solidFill>
                  <a:srgbClr val="20124D"/>
                </a:solidFill>
              </a:rPr>
              <a:t> </a:t>
            </a:r>
          </a:p>
          <a:p>
            <a:endParaRPr lang="en" sz="2400">
              <a:solidFill>
                <a:srgbClr val="20124D"/>
              </a:solidFill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527175" y="2220237"/>
            <a:ext cx="3676511" cy="307524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7" name="Shape 147"/>
          <p:cNvSpPr/>
          <p:nvPr/>
        </p:nvSpPr>
        <p:spPr>
          <a:xfrm>
            <a:off x="3888475" y="2352748"/>
            <a:ext cx="5015446" cy="334224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148" name="Shape 148"/>
          <p:cNvCxnSpPr/>
          <p:nvPr/>
        </p:nvCxnSpPr>
        <p:spPr>
          <a:xfrm flipH="1">
            <a:off x="6887374" y="1712075"/>
            <a:ext cx="802500" cy="856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9" name="Shape 149"/>
          <p:cNvCxnSpPr/>
          <p:nvPr/>
        </p:nvCxnSpPr>
        <p:spPr>
          <a:xfrm rot="10800000">
            <a:off x="7032074" y="5295375"/>
            <a:ext cx="754500" cy="856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0" name="Shape 150"/>
          <p:cNvCxnSpPr/>
          <p:nvPr/>
        </p:nvCxnSpPr>
        <p:spPr>
          <a:xfrm rot="10800000" flipH="1">
            <a:off x="3192025" y="4091625"/>
            <a:ext cx="2795099" cy="1799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Your turn to practice...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>
                <a:latin typeface="Questrial"/>
                <a:ea typeface="Questrial"/>
                <a:cs typeface="Questrial"/>
                <a:sym typeface="Questrial"/>
              </a:rPr>
              <a:t>Write your own paragraph. Be sure to include:</a:t>
            </a:r>
          </a:p>
          <a:p>
            <a:endParaRPr lang="en"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buNone/>
            </a:pPr>
            <a:r>
              <a:rPr lang="en" b="1">
                <a:solidFill>
                  <a:srgbClr val="20124D"/>
                </a:solidFill>
                <a:latin typeface="Questrial"/>
                <a:ea typeface="Questrial"/>
                <a:cs typeface="Questrial"/>
                <a:sym typeface="Questrial"/>
              </a:rPr>
              <a:t>Topic sentence &amp; Controlling idea</a:t>
            </a:r>
          </a:p>
          <a:p>
            <a:endParaRPr lang="en" b="1">
              <a:solidFill>
                <a:srgbClr val="20124D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buNone/>
            </a:pPr>
            <a:r>
              <a:rPr lang="en" b="1">
                <a:solidFill>
                  <a:srgbClr val="20124D"/>
                </a:solidFill>
                <a:latin typeface="Questrial"/>
                <a:ea typeface="Questrial"/>
                <a:cs typeface="Questrial"/>
                <a:sym typeface="Questrial"/>
              </a:rPr>
              <a:t>Supporting details</a:t>
            </a:r>
          </a:p>
          <a:p>
            <a:endParaRPr lang="en" b="1">
              <a:solidFill>
                <a:srgbClr val="20124D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buNone/>
            </a:pPr>
            <a:r>
              <a:rPr lang="en" b="1">
                <a:solidFill>
                  <a:srgbClr val="20124D"/>
                </a:solidFill>
                <a:latin typeface="Questrial"/>
                <a:ea typeface="Questrial"/>
                <a:cs typeface="Questrial"/>
                <a:sym typeface="Questrial"/>
              </a:rPr>
              <a:t>Concluding sentences</a:t>
            </a:r>
          </a:p>
          <a:p>
            <a:endParaRPr lang="en" b="1">
              <a:solidFill>
                <a:srgbClr val="20124D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>
              <a:buNone/>
            </a:pPr>
            <a:r>
              <a:rPr lang="en" sz="2400" i="1">
                <a:latin typeface="Comic Sans MS"/>
                <a:ea typeface="Comic Sans MS"/>
                <a:cs typeface="Comic Sans MS"/>
                <a:sym typeface="Comic Sans MS"/>
              </a:rPr>
              <a:t>(1 paragraph - 1 topic)</a:t>
            </a: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Activity: Brainstorm </a:t>
            </a:r>
          </a:p>
        </p:txBody>
      </p:sp>
      <p:sp>
        <p:nvSpPr>
          <p:cNvPr id="162" name="Shape 162"/>
          <p:cNvSpPr/>
          <p:nvPr/>
        </p:nvSpPr>
        <p:spPr>
          <a:xfrm>
            <a:off x="6017475" y="128342"/>
            <a:ext cx="2150975" cy="143559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63" name="Shape 163"/>
          <p:cNvSpPr/>
          <p:nvPr/>
        </p:nvSpPr>
        <p:spPr>
          <a:xfrm>
            <a:off x="3143712" y="2933451"/>
            <a:ext cx="2688900" cy="26504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sz="3000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" sz="3000" b="1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TOPIC</a:t>
            </a:r>
            <a:r>
              <a:rPr lang="en" sz="3000">
                <a:solidFill>
                  <a:srgbClr val="741B47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164" name="Shape 164"/>
          <p:cNvSpPr/>
          <p:nvPr/>
        </p:nvSpPr>
        <p:spPr>
          <a:xfrm>
            <a:off x="2732400" y="1763525"/>
            <a:ext cx="1135199" cy="10412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sz="1200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 support</a:t>
            </a:r>
            <a:r>
              <a:rPr lang="en" sz="1200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</a:p>
        </p:txBody>
      </p:sp>
      <p:sp>
        <p:nvSpPr>
          <p:cNvPr id="165" name="Shape 165"/>
          <p:cNvSpPr/>
          <p:nvPr/>
        </p:nvSpPr>
        <p:spPr>
          <a:xfrm>
            <a:off x="1597200" y="3625451"/>
            <a:ext cx="1135199" cy="10412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support</a:t>
            </a:r>
            <a:r>
              <a:rPr lang="en"/>
              <a:t> </a:t>
            </a:r>
          </a:p>
        </p:txBody>
      </p:sp>
      <p:sp>
        <p:nvSpPr>
          <p:cNvPr id="166" name="Shape 166"/>
          <p:cNvSpPr/>
          <p:nvPr/>
        </p:nvSpPr>
        <p:spPr>
          <a:xfrm>
            <a:off x="5037750" y="5659001"/>
            <a:ext cx="1135199" cy="10412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support </a:t>
            </a:r>
          </a:p>
        </p:txBody>
      </p:sp>
      <p:sp>
        <p:nvSpPr>
          <p:cNvPr id="167" name="Shape 167"/>
          <p:cNvSpPr/>
          <p:nvPr/>
        </p:nvSpPr>
        <p:spPr>
          <a:xfrm>
            <a:off x="6172950" y="3663001"/>
            <a:ext cx="1135199" cy="10412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support </a:t>
            </a:r>
          </a:p>
        </p:txBody>
      </p:sp>
      <p:sp>
        <p:nvSpPr>
          <p:cNvPr id="168" name="Shape 168"/>
          <p:cNvSpPr/>
          <p:nvPr/>
        </p:nvSpPr>
        <p:spPr>
          <a:xfrm>
            <a:off x="5037750" y="1763525"/>
            <a:ext cx="1135199" cy="10412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2732400" y="5659001"/>
            <a:ext cx="1135199" cy="10412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support 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4017650" y="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" sz="1200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
</a:t>
            </a:r>
          </a:p>
          <a:p>
            <a:endParaRPr lang="en" sz="1200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1200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1200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1200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1200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1200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 rtl="0">
              <a:buNone/>
            </a:pPr>
            <a:r>
              <a:rPr lang="en" sz="1200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</a:t>
            </a: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support </a:t>
            </a:r>
            <a:r>
              <a:rPr lang="en" sz="1200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276650" y="20160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            </a:t>
            </a: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 rtl="0">
              <a:buNone/>
            </a:pP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                                                                      </a:t>
            </a:r>
          </a:p>
          <a:p>
            <a:pPr lvl="0" rtl="0">
              <a:buNone/>
            </a:pP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                                                                  </a:t>
            </a: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 rtl="0">
              <a:buNone/>
            </a:pPr>
            <a:r>
              <a:rPr lang="en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7F6000"/>
                </a:solidFill>
                <a:latin typeface="Verdana"/>
                <a:ea typeface="Verdana"/>
                <a:cs typeface="Verdana"/>
                <a:sym typeface="Verdana"/>
              </a:rPr>
              <a:t>Writing Activity - 30 min 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
</a:t>
            </a:r>
          </a:p>
        </p:txBody>
      </p:sp>
      <p:sp>
        <p:nvSpPr>
          <p:cNvPr id="178" name="Shape 178"/>
          <p:cNvSpPr/>
          <p:nvPr/>
        </p:nvSpPr>
        <p:spPr>
          <a:xfrm rot="-252973">
            <a:off x="5438654" y="4892658"/>
            <a:ext cx="1940602" cy="166703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79" name="Shape 179"/>
          <p:cNvSpPr/>
          <p:nvPr/>
        </p:nvSpPr>
        <p:spPr>
          <a:xfrm>
            <a:off x="2207362" y="1600200"/>
            <a:ext cx="3172637" cy="387178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Peer- Review Activity</a:t>
            </a:r>
            <a:r>
              <a:rPr lang="en"/>
              <a:t> 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>
                <a:latin typeface="Questrial"/>
                <a:ea typeface="Questrial"/>
                <a:cs typeface="Questrial"/>
                <a:sym typeface="Questrial"/>
              </a:rPr>
              <a:t>Read your classmate's paragraph and:</a:t>
            </a:r>
          </a:p>
          <a:p>
            <a:endParaRPr lang="en" sz="2400">
              <a:latin typeface="Questrial"/>
              <a:ea typeface="Questrial"/>
              <a:cs typeface="Questrial"/>
              <a:sym typeface="Questrial"/>
            </a:endParaRPr>
          </a:p>
          <a:p>
            <a:endParaRPr lang="en" sz="2400">
              <a:latin typeface="Questrial"/>
              <a:ea typeface="Questrial"/>
              <a:cs typeface="Questrial"/>
              <a:sym typeface="Questrial"/>
            </a:endParaRPr>
          </a:p>
          <a:p>
            <a:pPr lvl="0" rtl="0">
              <a:buNone/>
            </a:pPr>
            <a:r>
              <a:rPr lang="en" sz="2400">
                <a:latin typeface="Questrial"/>
                <a:ea typeface="Questrial"/>
                <a:cs typeface="Questrial"/>
                <a:sym typeface="Questrial"/>
              </a:rPr>
              <a:t>1. Underline the topic sentence</a:t>
            </a:r>
          </a:p>
          <a:p>
            <a:pPr lvl="0" rtl="0">
              <a:buNone/>
            </a:pPr>
            <a:r>
              <a:rPr lang="en" sz="2400">
                <a:latin typeface="Questrial"/>
                <a:ea typeface="Questrial"/>
                <a:cs typeface="Questrial"/>
                <a:sym typeface="Questrial"/>
              </a:rPr>
              <a:t>2. Circle the controlling idea</a:t>
            </a:r>
          </a:p>
          <a:p>
            <a:pPr lvl="0" rtl="0">
              <a:buNone/>
            </a:pPr>
            <a:r>
              <a:rPr lang="en" sz="2400">
                <a:latin typeface="Questrial"/>
                <a:ea typeface="Questrial"/>
                <a:cs typeface="Questrial"/>
                <a:sym typeface="Questrial"/>
              </a:rPr>
              <a:t>3. Number the supporting sentences</a:t>
            </a:r>
          </a:p>
          <a:p>
            <a:pPr lvl="0" rtl="0">
              <a:buNone/>
            </a:pPr>
            <a:r>
              <a:rPr lang="en" sz="2400">
                <a:latin typeface="Questrial"/>
                <a:ea typeface="Questrial"/>
                <a:cs typeface="Questrial"/>
                <a:sym typeface="Questrial"/>
              </a:rPr>
              <a:t>4. Highlight the concluding sentence</a:t>
            </a:r>
          </a:p>
          <a:p>
            <a:endParaRPr lang="en" sz="2400">
              <a:latin typeface="Questrial"/>
              <a:ea typeface="Questrial"/>
              <a:cs typeface="Questrial"/>
              <a:sym typeface="Questrial"/>
            </a:endParaRPr>
          </a:p>
          <a:p>
            <a:endParaRPr lang="en" sz="24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5750187" y="3189500"/>
            <a:ext cx="2390775" cy="1905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783F04"/>
                </a:solidFill>
                <a:latin typeface="Verdana"/>
                <a:ea typeface="Verdana"/>
                <a:cs typeface="Verdana"/>
                <a:sym typeface="Verdana"/>
              </a:rPr>
              <a:t>Have you heard about FISH??</a:t>
            </a:r>
            <a:r>
              <a:rPr lang="en"/>
              <a:t> 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  <a:p>
            <a:endParaRPr lang="en"/>
          </a:p>
        </p:txBody>
      </p:sp>
      <p:sp>
        <p:nvSpPr>
          <p:cNvPr id="193" name="Shape 193"/>
          <p:cNvSpPr/>
          <p:nvPr/>
        </p:nvSpPr>
        <p:spPr>
          <a:xfrm>
            <a:off x="3047662" y="2358955"/>
            <a:ext cx="3508346" cy="262788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876300" y="479000"/>
            <a:ext cx="7597799" cy="128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3000">
                <a:solidFill>
                  <a:srgbClr val="A61C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3000" b="0" i="0" u="none" strike="noStrike" cap="none" baseline="0">
                <a:solidFill>
                  <a:srgbClr val="A61C00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What do a good paragraph and a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A61C00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    </a:t>
            </a:r>
            <a:r>
              <a:rPr lang="en" sz="3000" b="0" i="0" u="none" strike="noStrike" cap="none" baseline="0">
                <a:solidFill>
                  <a:srgbClr val="A61C00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delicious cake have in common?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789000" y="2568400"/>
            <a:ext cx="2895600" cy="277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Winter</a:t>
            </a:r>
          </a:p>
          <a:p>
            <a:endParaRPr lang="en" sz="12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        Winter is my favorite season because I like the clothes, the food and the activities.  In the winter, I can wear a big coat and my favorite sweater.  When it's cold, I can eat hot foods and soup.  I can drink hot chocolate too.  Best of all, in the winter I can do a lot of activities.  I can play in the snow and make a snowman.  I can go skiing, ice skating, or stay at home by the fireplace.  That's why winter is my favorite season.</a:t>
            </a:r>
          </a:p>
          <a:p>
            <a:endParaRPr lang="en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5140350" y="2568400"/>
            <a:ext cx="3333750" cy="3333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/>
        </p:nvSpPr>
        <p:spPr>
          <a:xfrm>
            <a:off x="876300" y="125400"/>
            <a:ext cx="7776000" cy="88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685800" y="2971800"/>
            <a:ext cx="2895600" cy="2770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Winter</a:t>
            </a:r>
          </a:p>
          <a:p>
            <a:endParaRPr lang="en" sz="12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        Winter is my favorite season because I like the clothes, the food and the activities.  In the winter, I can wear a big coat and my favorite sweater.  When it's cold, I can eat hot foods and soup.  I can drink hot chocolate too.  Best of all, in the winter I can do a lot of activities.  I can play in the snow and make a snowman.  I can go skiing, ice skating, or stay at home by the fireplace.  That's why winter is my favorite season.</a:t>
            </a:r>
          </a:p>
          <a:p>
            <a:endParaRPr lang="en" sz="12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5399781" y="3361225"/>
            <a:ext cx="3333750" cy="3333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9" name="Shape 209"/>
          <p:cNvSpPr txBox="1"/>
          <p:nvPr/>
        </p:nvSpPr>
        <p:spPr>
          <a:xfrm>
            <a:off x="354203" y="636096"/>
            <a:ext cx="7991100" cy="452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rgbClr val="980000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   </a:t>
            </a:r>
            <a:r>
              <a:rPr lang="en" sz="3000" b="0" i="0" u="none" strike="noStrike" cap="none" baseline="0">
                <a:solidFill>
                  <a:srgbClr val="980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They are both enjoyable to read/eat</a:t>
            </a:r>
            <a:r>
              <a:rPr lang="en" sz="3000">
                <a:solidFill>
                  <a:srgbClr val="980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!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525531" y="1508363"/>
            <a:ext cx="8208000" cy="83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3000">
                <a:solidFill>
                  <a:srgbClr val="9900FF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3000">
                <a:solidFill>
                  <a:srgbClr val="98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3000" b="0" i="0" u="none" strike="noStrike" cap="none" baseline="0">
                <a:solidFill>
                  <a:srgbClr val="980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All of the supporting ideas/ingredients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980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    </a:t>
            </a:r>
            <a:r>
              <a:rPr lang="en" sz="3000" b="0" i="0" u="none" strike="noStrike" cap="none" baseline="0">
                <a:solidFill>
                  <a:srgbClr val="980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belong together</a:t>
            </a:r>
            <a:r>
              <a:rPr lang="en" sz="3000">
                <a:solidFill>
                  <a:srgbClr val="980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!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>
            <a:off x="975700" y="2402150"/>
            <a:ext cx="3333750" cy="3333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7" name="Shape 217"/>
          <p:cNvSpPr txBox="1"/>
          <p:nvPr/>
        </p:nvSpPr>
        <p:spPr>
          <a:xfrm>
            <a:off x="1219200" y="609600"/>
            <a:ext cx="73913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400" b="1" i="0" u="none" strike="noStrike" cap="none" baseline="0">
                <a:solidFill>
                  <a:srgbClr val="BF9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Which ingredients </a:t>
            </a:r>
            <a:r>
              <a:rPr lang="en" sz="2400" b="1">
                <a:solidFill>
                  <a:srgbClr val="BF9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DO NOT</a:t>
            </a:r>
            <a:r>
              <a:rPr lang="en" sz="2400" b="1" i="0" u="none" strike="noStrike" cap="none" baseline="0">
                <a:solidFill>
                  <a:srgbClr val="BF9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 belong in a cake?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5359750" y="2258100"/>
            <a:ext cx="2743199" cy="4524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sugar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eggs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flour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fish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milk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5257800" y="3810000"/>
            <a:ext cx="572593" cy="923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1093800" y="2177275"/>
            <a:ext cx="3333750" cy="3333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26" name="Shape 226"/>
          <p:cNvSpPr txBox="1"/>
          <p:nvPr/>
        </p:nvSpPr>
        <p:spPr>
          <a:xfrm>
            <a:off x="1219200" y="609600"/>
            <a:ext cx="73913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400" b="1" i="0" u="none" strike="noStrike" cap="none" baseline="0">
                <a:solidFill>
                  <a:srgbClr val="BF9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Which ingredients </a:t>
            </a:r>
            <a:r>
              <a:rPr lang="en" sz="2400" b="1">
                <a:solidFill>
                  <a:srgbClr val="BF9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DO NOT</a:t>
            </a:r>
            <a:r>
              <a:rPr lang="en" sz="2400" b="1" i="0" u="none" strike="noStrike" cap="none" baseline="0">
                <a:solidFill>
                  <a:srgbClr val="BF9000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 belong in a cake?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4848650" y="2124425"/>
            <a:ext cx="2743199" cy="4524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sugar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eggs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flour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fish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milk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5745650" y="4035150"/>
            <a:ext cx="572699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400" b="1" i="0" u="none" strike="noStrike" cap="none" baseline="0">
                <a:solidFill>
                  <a:srgbClr val="DF322D"/>
                </a:solidFill>
                <a:latin typeface="Arial"/>
                <a:ea typeface="Arial"/>
                <a:cs typeface="Arial"/>
                <a:sym typeface="Arial"/>
                <a:rtl val="0"/>
              </a:rPr>
              <a:t>X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latin typeface="Questrial"/>
                <a:ea typeface="Questrial"/>
                <a:cs typeface="Questrial"/>
                <a:sym typeface="Questrial"/>
              </a:rPr>
              <a:t>       </a:t>
            </a:r>
            <a:r>
              <a:rPr lang="en">
                <a:solidFill>
                  <a:srgbClr val="073763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">
                <a:solidFill>
                  <a:srgbClr val="073763"/>
                </a:solidFill>
                <a:latin typeface="Verdana"/>
                <a:ea typeface="Verdana"/>
                <a:cs typeface="Verdana"/>
                <a:sym typeface="Verdana"/>
              </a:rPr>
              <a:t>From Paragraph to Essay</a:t>
            </a:r>
            <a:r>
              <a:rPr lang="en">
                <a:solidFill>
                  <a:srgbClr val="20124D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>
                <a:latin typeface="Questrial"/>
                <a:ea typeface="Questrial"/>
                <a:cs typeface="Questrial"/>
                <a:sym typeface="Questrial"/>
              </a:rPr>
              <a:t>If you can write a </a:t>
            </a:r>
            <a:r>
              <a:rPr lang="en">
                <a:solidFill>
                  <a:schemeClr val="accent2"/>
                </a:solidFill>
                <a:latin typeface="Questrial"/>
                <a:ea typeface="Questrial"/>
                <a:cs typeface="Questrial"/>
                <a:sym typeface="Questrial"/>
              </a:rPr>
              <a:t>good paragraph</a:t>
            </a:r>
            <a:r>
              <a:rPr lang="en">
                <a:latin typeface="Questrial"/>
                <a:ea typeface="Questrial"/>
                <a:cs typeface="Questrial"/>
                <a:sym typeface="Questrial"/>
              </a:rPr>
              <a:t>, you will no doubt write a </a:t>
            </a:r>
            <a:r>
              <a:rPr lang="en">
                <a:solidFill>
                  <a:schemeClr val="accent2"/>
                </a:solidFill>
                <a:latin typeface="Questrial"/>
                <a:ea typeface="Questrial"/>
                <a:cs typeface="Questrial"/>
                <a:sym typeface="Questrial"/>
              </a:rPr>
              <a:t>good essay</a:t>
            </a:r>
            <a:r>
              <a:rPr lang="en">
                <a:latin typeface="Questrial"/>
                <a:ea typeface="Questrial"/>
                <a:cs typeface="Questrial"/>
                <a:sym typeface="Questrial"/>
              </a:rPr>
              <a:t>!</a:t>
            </a:r>
          </a:p>
        </p:txBody>
      </p:sp>
      <p:sp>
        <p:nvSpPr>
          <p:cNvPr id="74" name="Shape 74"/>
          <p:cNvSpPr/>
          <p:nvPr/>
        </p:nvSpPr>
        <p:spPr>
          <a:xfrm>
            <a:off x="1034975" y="4130275"/>
            <a:ext cx="1731599" cy="1044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>
                <a:solidFill>
                  <a:schemeClr val="accent1"/>
                </a:solidFill>
              </a:rPr>
              <a:t>    </a:t>
            </a:r>
            <a:r>
              <a:rPr lang="en">
                <a:solidFill>
                  <a:srgbClr val="783F04"/>
                </a:solidFill>
              </a:rPr>
              <a:t> </a:t>
            </a:r>
            <a:r>
              <a:rPr lang="en" b="1">
                <a:solidFill>
                  <a:srgbClr val="783F04"/>
                </a:solidFill>
              </a:rPr>
              <a:t>  Paragraph</a:t>
            </a:r>
            <a:r>
              <a:rPr lang="en" b="1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75" name="Shape 75"/>
          <p:cNvSpPr/>
          <p:nvPr/>
        </p:nvSpPr>
        <p:spPr>
          <a:xfrm>
            <a:off x="6055150" y="3230675"/>
            <a:ext cx="1963500" cy="3153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          </a:t>
            </a:r>
            <a:r>
              <a:rPr lang="en" b="1"/>
              <a:t>  </a:t>
            </a:r>
            <a:r>
              <a:rPr lang="en" b="1">
                <a:solidFill>
                  <a:srgbClr val="783F04"/>
                </a:solidFill>
              </a:rPr>
              <a:t> Essay </a:t>
            </a:r>
          </a:p>
        </p:txBody>
      </p:sp>
      <p:sp>
        <p:nvSpPr>
          <p:cNvPr id="76" name="Shape 76"/>
          <p:cNvSpPr/>
          <p:nvPr/>
        </p:nvSpPr>
        <p:spPr>
          <a:xfrm>
            <a:off x="3907775" y="4565575"/>
            <a:ext cx="1160700" cy="1739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685800" y="533400"/>
            <a:ext cx="8029199" cy="115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400" b="1" i="0" u="none" strike="noStrike" cap="none" baseline="0">
                <a:solidFill>
                  <a:srgbClr val="B45F06"/>
                </a:solidFill>
                <a:latin typeface="Questrial"/>
                <a:ea typeface="Questrial"/>
                <a:cs typeface="Questrial"/>
                <a:sym typeface="Questrial"/>
                <a:rtl val="0"/>
              </a:rPr>
              <a:t>Which sentences do not belong in a paragraph about “why winter is my favorite season?”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914400" y="1600200"/>
            <a:ext cx="7696198" cy="4986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the winter, I can wear a big coat and my favorite sweater.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Summer can be a lot of fun too.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 can go skiing, ice skating, or stay at home by the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fireplace. 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Driving can be very dangerous in the winter.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When it's cold, I can eat hot foods and soup.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1261525" y="2246200"/>
            <a:ext cx="5801699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971825" y="4675425"/>
            <a:ext cx="5801699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/>
        </p:nvSpPr>
        <p:spPr>
          <a:xfrm>
            <a:off x="685800" y="533400"/>
            <a:ext cx="8001000" cy="8302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Which sentences do not belong in a paragraph about “why winter is my favorite season?”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914400" y="1600200"/>
            <a:ext cx="7696198" cy="4986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the winter, I can wear a big coat and my favorite sweater.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Summer can be a lot of fun too.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 can go skiing, ice skating, or stay at home by the fireplace. 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Driving can be very dangerous in the winter.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When it's cold, I can eat hot foods and soup.</a:t>
            </a: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endParaRPr lang="en" sz="2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914400" y="2133600"/>
            <a:ext cx="5801589" cy="923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400" b="1" i="0" u="none" strike="noStrike" cap="none" baseline="0">
                <a:solidFill>
                  <a:srgbClr val="DF322D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</a:t>
            </a:r>
          </a:p>
        </p:txBody>
      </p:sp>
      <p:sp>
        <p:nvSpPr>
          <p:cNvPr id="246" name="Shape 246"/>
          <p:cNvSpPr/>
          <p:nvPr/>
        </p:nvSpPr>
        <p:spPr>
          <a:xfrm>
            <a:off x="1206400" y="3631668"/>
            <a:ext cx="5801699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400" b="1" i="0" u="none" strike="noStrike" cap="none" baseline="0">
                <a:solidFill>
                  <a:srgbClr val="DF322D"/>
                </a:solidFill>
                <a:latin typeface="Arial"/>
                <a:ea typeface="Arial"/>
                <a:cs typeface="Arial"/>
                <a:sym typeface="Arial"/>
                <a:rtl val="0"/>
              </a:rPr>
              <a:t>_____________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3200400" y="762000"/>
            <a:ext cx="2857500" cy="2324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53" name="Shape 253"/>
          <p:cNvSpPr/>
          <p:nvPr/>
        </p:nvSpPr>
        <p:spPr>
          <a:xfrm>
            <a:off x="533400" y="3810000"/>
            <a:ext cx="8379218" cy="1754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400" b="1" i="0" u="none" strike="noStrike" cap="none" baseline="0">
                <a:solidFill>
                  <a:srgbClr val="FF5A53"/>
                </a:solidFill>
                <a:latin typeface="Arial"/>
                <a:ea typeface="Arial"/>
                <a:cs typeface="Arial"/>
                <a:sym typeface="Arial"/>
                <a:rtl val="0"/>
              </a:rPr>
              <a:t>Keep those fish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5400" b="1" i="0" u="none" strike="noStrike" cap="none" baseline="0">
                <a:solidFill>
                  <a:srgbClr val="FF5A53"/>
                </a:solidFill>
                <a:latin typeface="Arial"/>
                <a:ea typeface="Arial"/>
                <a:cs typeface="Arial"/>
                <a:sym typeface="Arial"/>
                <a:rtl val="0"/>
              </a:rPr>
              <a:t>OUT of your paragraphs!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7F6000"/>
                </a:solidFill>
                <a:latin typeface="Verdana"/>
                <a:ea typeface="Verdana"/>
                <a:cs typeface="Verdana"/>
                <a:sym typeface="Verdana"/>
              </a:rPr>
              <a:t>From Paragraph        to Essay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254700" y="1369500"/>
            <a:ext cx="8432099" cy="5488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</p:txBody>
      </p:sp>
      <p:sp>
        <p:nvSpPr>
          <p:cNvPr id="261" name="Shape 261"/>
          <p:cNvSpPr/>
          <p:nvPr/>
        </p:nvSpPr>
        <p:spPr>
          <a:xfrm>
            <a:off x="4862175" y="897219"/>
            <a:ext cx="914400" cy="325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722375" y="2974000"/>
            <a:ext cx="2467499" cy="14916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"/>
              <a:t>Topic Sentence</a:t>
            </a:r>
          </a:p>
          <a:p>
            <a:pPr lvl="0" rtl="0">
              <a:buNone/>
            </a:pPr>
            <a:r>
              <a:rPr lang="en" i="1"/>
              <a:t>Support 1</a:t>
            </a:r>
          </a:p>
          <a:p>
            <a:pPr lvl="0" rtl="0">
              <a:buNone/>
            </a:pPr>
            <a:r>
              <a:rPr lang="en" i="1"/>
              <a:t>Support 2</a:t>
            </a:r>
          </a:p>
          <a:p>
            <a:pPr lvl="0" rtl="0">
              <a:buNone/>
            </a:pPr>
            <a:r>
              <a:rPr lang="en" i="1"/>
              <a:t>Support 3</a:t>
            </a:r>
          </a:p>
          <a:p>
            <a:pPr lvl="0" rtl="0">
              <a:buNone/>
            </a:pPr>
            <a:r>
              <a:rPr lang="en"/>
              <a:t>Conclusion </a:t>
            </a:r>
          </a:p>
        </p:txBody>
      </p:sp>
      <p:sp>
        <p:nvSpPr>
          <p:cNvPr id="263" name="Shape 263"/>
          <p:cNvSpPr/>
          <p:nvPr/>
        </p:nvSpPr>
        <p:spPr>
          <a:xfrm>
            <a:off x="5292925" y="5760150"/>
            <a:ext cx="1801199" cy="975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Conclusion </a:t>
            </a:r>
          </a:p>
        </p:txBody>
      </p:sp>
      <p:sp>
        <p:nvSpPr>
          <p:cNvPr id="264" name="Shape 264"/>
          <p:cNvSpPr/>
          <p:nvPr/>
        </p:nvSpPr>
        <p:spPr>
          <a:xfrm>
            <a:off x="5292925" y="4677451"/>
            <a:ext cx="1801199" cy="975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i="1"/>
              <a:t>Support 3</a:t>
            </a:r>
          </a:p>
        </p:txBody>
      </p:sp>
      <p:sp>
        <p:nvSpPr>
          <p:cNvPr id="265" name="Shape 265"/>
          <p:cNvSpPr/>
          <p:nvPr/>
        </p:nvSpPr>
        <p:spPr>
          <a:xfrm>
            <a:off x="5292925" y="3635876"/>
            <a:ext cx="1801199" cy="975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i="1"/>
              <a:t>Support 2</a:t>
            </a:r>
          </a:p>
        </p:txBody>
      </p:sp>
      <p:sp>
        <p:nvSpPr>
          <p:cNvPr id="266" name="Shape 266"/>
          <p:cNvSpPr/>
          <p:nvPr/>
        </p:nvSpPr>
        <p:spPr>
          <a:xfrm>
            <a:off x="5292925" y="2559276"/>
            <a:ext cx="1801199" cy="975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i="1"/>
              <a:t>Support 1</a:t>
            </a:r>
          </a:p>
        </p:txBody>
      </p:sp>
      <p:sp>
        <p:nvSpPr>
          <p:cNvPr id="267" name="Shape 267"/>
          <p:cNvSpPr/>
          <p:nvPr/>
        </p:nvSpPr>
        <p:spPr>
          <a:xfrm>
            <a:off x="5292925" y="1482652"/>
            <a:ext cx="1801199" cy="975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INTRO</a:t>
            </a:r>
          </a:p>
        </p:txBody>
      </p:sp>
      <p:cxnSp>
        <p:nvCxnSpPr>
          <p:cNvPr id="268" name="Shape 268"/>
          <p:cNvCxnSpPr/>
          <p:nvPr/>
        </p:nvCxnSpPr>
        <p:spPr>
          <a:xfrm rot="10800000" flipH="1">
            <a:off x="2064150" y="2170174"/>
            <a:ext cx="3260099" cy="1061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69" name="Shape 269"/>
          <p:cNvCxnSpPr>
            <a:endCxn id="266" idx="1"/>
          </p:cNvCxnSpPr>
          <p:nvPr/>
        </p:nvCxnSpPr>
        <p:spPr>
          <a:xfrm rot="10800000" flipH="1">
            <a:off x="1678224" y="3047226"/>
            <a:ext cx="3614700" cy="463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0" name="Shape 270"/>
          <p:cNvCxnSpPr>
            <a:endCxn id="265" idx="1"/>
          </p:cNvCxnSpPr>
          <p:nvPr/>
        </p:nvCxnSpPr>
        <p:spPr>
          <a:xfrm>
            <a:off x="1678224" y="3723326"/>
            <a:ext cx="3614700" cy="400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1" name="Shape 271"/>
          <p:cNvCxnSpPr/>
          <p:nvPr/>
        </p:nvCxnSpPr>
        <p:spPr>
          <a:xfrm>
            <a:off x="1601250" y="3925725"/>
            <a:ext cx="3607499" cy="1331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2" name="Shape 272"/>
          <p:cNvCxnSpPr/>
          <p:nvPr/>
        </p:nvCxnSpPr>
        <p:spPr>
          <a:xfrm>
            <a:off x="1745850" y="4350150"/>
            <a:ext cx="3451799" cy="1982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73" name="Shape 273"/>
          <p:cNvSpPr txBox="1"/>
          <p:nvPr/>
        </p:nvSpPr>
        <p:spPr>
          <a:xfrm rot="5359926">
            <a:off x="6372768" y="4239612"/>
            <a:ext cx="3191316" cy="405028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6000">
                <a:solidFill>
                  <a:srgbClr val="990000"/>
                </a:solidFill>
              </a:rPr>
              <a:t>BODY</a:t>
            </a:r>
            <a:r>
              <a:rPr lang="en">
                <a:solidFill>
                  <a:srgbClr val="990000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E69138"/>
                </a:solidFill>
                <a:latin typeface="Syncopate"/>
                <a:ea typeface="Syncopate"/>
                <a:cs typeface="Syncopate"/>
                <a:sym typeface="Syncopate"/>
              </a:rPr>
              <a:t>How To Write an Essay 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  </a:t>
            </a:r>
          </a:p>
          <a:p>
            <a:endParaRPr lang="en"/>
          </a:p>
          <a:p>
            <a:endParaRPr lang="en"/>
          </a:p>
        </p:txBody>
      </p:sp>
      <p:sp>
        <p:nvSpPr>
          <p:cNvPr id="280" name="Shape 280">
            <a:hlinkClick r:id="rId3"/>
          </p:cNvPr>
          <p:cNvSpPr/>
          <p:nvPr/>
        </p:nvSpPr>
        <p:spPr>
          <a:xfrm>
            <a:off x="2389200" y="2418125"/>
            <a:ext cx="4572000" cy="3429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
 </a:t>
            </a:r>
          </a:p>
          <a:p>
            <a:endParaRPr lang="en"/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418550" y="4700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  <a:r>
              <a:rPr lang="en" u="sng">
                <a:solidFill>
                  <a:schemeClr val="hlink"/>
                </a:solidFill>
                <a:hlinkClick r:id="rId3"/>
              </a:rPr>
              <a:t>Let's Take a Quiz! </a:t>
            </a:r>
          </a:p>
          <a:p>
            <a:endParaRPr lang="en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3188175" y="2847092"/>
            <a:ext cx="3078645" cy="222631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E69138"/>
                </a:solidFill>
                <a:latin typeface="Syncopate"/>
                <a:ea typeface="Syncopate"/>
                <a:cs typeface="Syncopate"/>
                <a:sym typeface="Syncopate"/>
              </a:rPr>
              <a:t>Or.....play a game!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  <a:p>
            <a:pPr>
              <a:buNone/>
            </a:pPr>
            <a:r>
              <a:rPr lang="en"/>
              <a:t>    </a:t>
            </a:r>
            <a:r>
              <a:rPr lang="en">
                <a:solidFill>
                  <a:srgbClr val="A64D79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GAME </a:t>
            </a:r>
            <a:r>
              <a:rPr lang="en">
                <a:solidFill>
                  <a:srgbClr val="A64D7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294" name="Shape 294"/>
          <p:cNvSpPr/>
          <p:nvPr/>
        </p:nvSpPr>
        <p:spPr>
          <a:xfrm rot="1489625">
            <a:off x="5287387" y="3072237"/>
            <a:ext cx="2143124" cy="214312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Finally...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800">
                <a:solidFill>
                  <a:srgbClr val="E69138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prepared to write </a:t>
            </a:r>
          </a:p>
          <a:p>
            <a:pPr>
              <a:buNone/>
            </a:pPr>
            <a:r>
              <a:rPr lang="en" sz="4800">
                <a:solidFill>
                  <a:srgbClr val="E69138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OWN essay! </a:t>
            </a:r>
          </a:p>
        </p:txBody>
      </p:sp>
      <p:sp>
        <p:nvSpPr>
          <p:cNvPr id="301" name="Shape 301"/>
          <p:cNvSpPr/>
          <p:nvPr/>
        </p:nvSpPr>
        <p:spPr>
          <a:xfrm>
            <a:off x="4286800" y="3590375"/>
            <a:ext cx="4182958" cy="27433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References: 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http://education.wichita.edu/caduceus/examples/essay_student/index.htm</a:t>
            </a:r>
          </a:p>
          <a:p>
            <a:endParaRPr lang="en" sz="14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google images</a:t>
            </a:r>
          </a:p>
          <a:p>
            <a:endParaRPr lang="en" sz="14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"Fish" part: courtesy by Tracy Day  </a:t>
            </a:r>
          </a:p>
          <a:p>
            <a:endParaRPr lang="en" sz="1400">
              <a:latin typeface="Consolas"/>
              <a:ea typeface="Consolas"/>
              <a:cs typeface="Consolas"/>
              <a:sym typeface="Consolas"/>
            </a:endParaRPr>
          </a:p>
          <a:p>
            <a:endParaRPr lang="en" sz="14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Elements of a good paragraph: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>
              <a:buNone/>
            </a:pPr>
            <a:r>
              <a:rPr lang="en" sz="4800">
                <a:solidFill>
                  <a:schemeClr val="accent2"/>
                </a:solidFill>
                <a:latin typeface="Questrial"/>
                <a:ea typeface="Questrial"/>
                <a:cs typeface="Questrial"/>
                <a:sym typeface="Questrial"/>
              </a:rPr>
              <a:t>   </a:t>
            </a:r>
            <a:r>
              <a:rPr lang="en" sz="4800">
                <a:solidFill>
                  <a:srgbClr val="073763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" sz="4800" b="1">
                <a:solidFill>
                  <a:srgbClr val="073763"/>
                </a:solidFill>
                <a:latin typeface="Questrial"/>
                <a:ea typeface="Questrial"/>
                <a:cs typeface="Questrial"/>
                <a:sym typeface="Questrial"/>
              </a:rPr>
              <a:t># 1: Structure </a:t>
            </a:r>
          </a:p>
        </p:txBody>
      </p:sp>
      <p:sp>
        <p:nvSpPr>
          <p:cNvPr id="83" name="Shape 83"/>
          <p:cNvSpPr/>
          <p:nvPr/>
        </p:nvSpPr>
        <p:spPr>
          <a:xfrm>
            <a:off x="4920750" y="3470500"/>
            <a:ext cx="3810000" cy="2857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534475" y="332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Linear </a:t>
            </a:r>
            <a:r>
              <a:rPr lang="en" i="1">
                <a:latin typeface="Verdana"/>
                <a:ea typeface="Verdana"/>
                <a:cs typeface="Verdana"/>
                <a:sym typeface="Verdana"/>
              </a:rPr>
              <a:t>as opposed to</a:t>
            </a:r>
            <a:r>
              <a:rPr lang="en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Circular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99025" y="155172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>
                <a:solidFill>
                  <a:schemeClr val="accent6"/>
                </a:solidFill>
              </a:rPr>
              <a:t>   </a:t>
            </a:r>
            <a:r>
              <a:rPr lang="en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>
                <a:solidFill>
                  <a:schemeClr val="accent6"/>
                </a:solidFill>
              </a:rPr>
              <a:t>   </a:t>
            </a:r>
          </a:p>
          <a:p>
            <a:pPr lvl="0" rtl="0">
              <a:buNone/>
            </a:pPr>
            <a:r>
              <a:rPr lang="en">
                <a:solidFill>
                  <a:schemeClr val="accent6"/>
                </a:solidFill>
              </a:rPr>
              <a:t>   </a:t>
            </a:r>
            <a:r>
              <a:rPr lang="en" sz="1800">
                <a:solidFill>
                  <a:srgbClr val="274E13"/>
                </a:solidFill>
                <a:latin typeface="Impact"/>
                <a:ea typeface="Impact"/>
                <a:cs typeface="Impact"/>
                <a:sym typeface="Impact"/>
              </a:rPr>
              <a:t>           on the topic    </a:t>
            </a:r>
            <a:r>
              <a:rPr lang="en" sz="14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                                                                                                                                          </a:t>
            </a:r>
          </a:p>
          <a:p>
            <a:endParaRPr lang="en"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 rtl="0">
              <a:buNone/>
            </a:pPr>
            <a:r>
              <a:rPr lang="en" sz="14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"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 lang="en"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lvl="0" rtl="0">
              <a:buNone/>
            </a:pPr>
            <a:r>
              <a:rPr lang="en" sz="14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0" name="Shape 90"/>
          <p:cNvSpPr/>
          <p:nvPr/>
        </p:nvSpPr>
        <p:spPr>
          <a:xfrm>
            <a:off x="1692725" y="2824439"/>
            <a:ext cx="696299" cy="37433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1" name="Shape 91"/>
          <p:cNvSpPr/>
          <p:nvPr/>
        </p:nvSpPr>
        <p:spPr>
          <a:xfrm>
            <a:off x="5977785" y="3327425"/>
            <a:ext cx="590100" cy="1151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316350" y="4488275"/>
            <a:ext cx="1131600" cy="589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3" name="Shape 93"/>
          <p:cNvSpPr/>
          <p:nvPr/>
        </p:nvSpPr>
        <p:spPr>
          <a:xfrm>
            <a:off x="7447950" y="4759025"/>
            <a:ext cx="696299" cy="17603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4" name="Shape 94"/>
          <p:cNvSpPr/>
          <p:nvPr/>
        </p:nvSpPr>
        <p:spPr>
          <a:xfrm rot="-1302686">
            <a:off x="7602553" y="3610001"/>
            <a:ext cx="1185418" cy="78937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Staying on Topic...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Click </a:t>
            </a:r>
            <a:r>
              <a:rPr lang="en" i="1" u="sng">
                <a:solidFill>
                  <a:schemeClr val="hlink"/>
                </a:solidFill>
                <a:hlinkClick r:id="rId3"/>
              </a:rPr>
              <a:t>here</a:t>
            </a:r>
          </a:p>
          <a:p>
            <a:endParaRPr lang="en" i="1" u="sng">
              <a:solidFill>
                <a:schemeClr val="hlink"/>
              </a:solidFill>
              <a:hlinkClick r:id="rId3"/>
            </a:endParaRPr>
          </a:p>
          <a:p>
            <a:endParaRPr lang="en" i="1" u="sng">
              <a:solidFill>
                <a:schemeClr val="hlink"/>
              </a:solidFill>
              <a:hlinkClick r:id="rId3"/>
            </a:endParaRPr>
          </a:p>
          <a:p>
            <a:endParaRPr lang="en" i="1" u="sng">
              <a:solidFill>
                <a:schemeClr val="hlink"/>
              </a:solidFill>
              <a:hlinkClick r:id="rId3"/>
            </a:endParaRPr>
          </a:p>
          <a:p>
            <a:endParaRPr lang="en" i="1" u="sng">
              <a:solidFill>
                <a:schemeClr val="hlink"/>
              </a:solidFill>
              <a:hlinkClick r:id="rId3"/>
            </a:endParaRPr>
          </a:p>
          <a:p>
            <a:endParaRPr lang="en" i="1" u="sng">
              <a:solidFill>
                <a:schemeClr val="hlink"/>
              </a:solidFill>
              <a:hlinkClick r:id="rId3"/>
            </a:endParaRPr>
          </a:p>
          <a:p>
            <a:endParaRPr lang="en" i="1" u="sng">
              <a:solidFill>
                <a:schemeClr val="hlink"/>
              </a:solidFill>
              <a:hlinkClick r:id="rId3"/>
            </a:endParaRPr>
          </a:p>
          <a:p>
            <a:endParaRPr lang="en" i="1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2936375" y="2686298"/>
            <a:ext cx="5459027" cy="363935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4800">
                <a:solidFill>
                  <a:schemeClr val="accent2"/>
                </a:solidFill>
                <a:latin typeface="Questrial"/>
                <a:ea typeface="Questrial"/>
                <a:cs typeface="Questrial"/>
                <a:sym typeface="Questrial"/>
              </a:rPr>
              <a:t># 2: Topic Sentence</a:t>
            </a:r>
          </a:p>
        </p:txBody>
      </p:sp>
      <p:sp>
        <p:nvSpPr>
          <p:cNvPr id="107" name="Shape 107"/>
          <p:cNvSpPr/>
          <p:nvPr/>
        </p:nvSpPr>
        <p:spPr>
          <a:xfrm>
            <a:off x="957600" y="4314075"/>
            <a:ext cx="1837800" cy="17603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2998550" y="4323725"/>
            <a:ext cx="2785800" cy="4836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2998550" y="5095200"/>
            <a:ext cx="2853600" cy="4836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 </a:t>
            </a:r>
          </a:p>
        </p:txBody>
      </p:sp>
      <p:sp>
        <p:nvSpPr>
          <p:cNvPr id="110" name="Shape 110"/>
          <p:cNvSpPr/>
          <p:nvPr/>
        </p:nvSpPr>
        <p:spPr>
          <a:xfrm>
            <a:off x="3042200" y="5808600"/>
            <a:ext cx="2785800" cy="4836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5711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
       </a:t>
            </a:r>
            <a:r>
              <a:rPr lang="en" b="1">
                <a:latin typeface="Syncopate"/>
                <a:ea typeface="Syncopate"/>
                <a:cs typeface="Syncopate"/>
                <a:sym typeface="Syncopate"/>
              </a:rPr>
              <a:t>Topic Sentence</a:t>
            </a:r>
            <a:r>
              <a:rPr lang="en"/>
              <a:t> </a:t>
            </a:r>
          </a:p>
          <a:p>
            <a:pPr lvl="0" rtl="0">
              <a:buNone/>
            </a:pPr>
            <a:r>
              <a:rPr lang="en"/>
              <a:t> </a:t>
            </a:r>
          </a:p>
          <a:p>
            <a:pPr lvl="0" rtl="0"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     </a:t>
            </a:r>
            <a:r>
              <a:rPr lang="en">
                <a:solidFill>
                  <a:srgbClr val="37052C"/>
                </a:solidFill>
                <a:latin typeface="Trebuchet MS"/>
                <a:ea typeface="Trebuchet MS"/>
                <a:cs typeface="Trebuchet MS"/>
                <a:sym typeface="Trebuchet MS"/>
              </a:rPr>
              <a:t>Main Idea</a:t>
            </a: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 + </a:t>
            </a:r>
            <a:r>
              <a:rPr lang="en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Controlling idea</a:t>
            </a:r>
            <a:r>
              <a:rPr lang="en"/>
              <a:t> 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                        </a:t>
            </a:r>
            <a:r>
              <a:rPr lang="en" sz="1400" b="1"/>
              <a:t>my favorite season</a:t>
            </a:r>
          </a:p>
          <a:p>
            <a:pPr lvl="0" rtl="0">
              <a:buNone/>
            </a:pPr>
            <a:r>
              <a:rPr lang="en" sz="1400" b="1"/>
              <a:t>                </a:t>
            </a:r>
            <a:r>
              <a:rPr lang="en" b="1">
                <a:solidFill>
                  <a:srgbClr val="20124D"/>
                </a:solidFill>
              </a:rPr>
              <a:t>Winter </a:t>
            </a:r>
            <a:r>
              <a:rPr lang="en" sz="1400" b="1"/>
              <a:t>     </a:t>
            </a:r>
          </a:p>
          <a:p>
            <a:pPr lvl="0" rtl="0">
              <a:buNone/>
            </a:pPr>
            <a:r>
              <a:rPr lang="en" sz="1400" b="1"/>
              <a:t>                                                     dangerous driving   </a:t>
            </a:r>
          </a:p>
          <a:p>
            <a:pPr lvl="0" rtl="0">
              <a:buNone/>
            </a:pPr>
            <a:r>
              <a:rPr lang="en" sz="1400" b="1"/>
              <a:t>                            </a:t>
            </a:r>
          </a:p>
          <a:p>
            <a:pPr lvl="0" rtl="0">
              <a:buNone/>
            </a:pPr>
            <a:r>
              <a:rPr lang="en" sz="1400" b="1"/>
              <a:t>                                                                     your idea?  </a:t>
            </a:r>
            <a:r>
              <a:rPr lang="en" b="1"/>
              <a:t>  </a:t>
            </a:r>
          </a:p>
        </p:txBody>
      </p:sp>
      <p:cxnSp>
        <p:nvCxnSpPr>
          <p:cNvPr id="112" name="Shape 112"/>
          <p:cNvCxnSpPr/>
          <p:nvPr/>
        </p:nvCxnSpPr>
        <p:spPr>
          <a:xfrm flipH="1">
            <a:off x="1895849" y="2780900"/>
            <a:ext cx="396600" cy="348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3" name="Shape 113"/>
          <p:cNvCxnSpPr/>
          <p:nvPr/>
        </p:nvCxnSpPr>
        <p:spPr>
          <a:xfrm>
            <a:off x="3753025" y="2780900"/>
            <a:ext cx="367500" cy="396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Remember!</a:t>
            </a:r>
            <a:r>
              <a:rPr lang="en"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>
                <a:latin typeface="Questrial"/>
                <a:ea typeface="Questrial"/>
                <a:cs typeface="Questrial"/>
                <a:sym typeface="Questrial"/>
              </a:rPr>
              <a:t>Your </a:t>
            </a:r>
            <a:r>
              <a:rPr lang="en" b="1">
                <a:solidFill>
                  <a:srgbClr val="1C4587"/>
                </a:solidFill>
                <a:latin typeface="Questrial"/>
                <a:ea typeface="Questrial"/>
                <a:cs typeface="Questrial"/>
                <a:sym typeface="Questrial"/>
              </a:rPr>
              <a:t>Topic Sentence</a:t>
            </a:r>
            <a:r>
              <a:rPr lang="en">
                <a:latin typeface="Questrial"/>
                <a:ea typeface="Questrial"/>
                <a:cs typeface="Questrial"/>
                <a:sym typeface="Questrial"/>
              </a:rPr>
              <a:t> tells the reader what your paragraph is about!</a:t>
            </a:r>
            <a:r>
              <a:rPr lang="en"/>
              <a:t> </a:t>
            </a:r>
          </a:p>
        </p:txBody>
      </p:sp>
      <p:sp>
        <p:nvSpPr>
          <p:cNvPr id="120" name="Shape 120"/>
          <p:cNvSpPr/>
          <p:nvPr/>
        </p:nvSpPr>
        <p:spPr>
          <a:xfrm rot="842401">
            <a:off x="5006562" y="2661409"/>
            <a:ext cx="2603352" cy="375586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30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#3: Support your Topic Sentence!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073763"/>
                </a:solidFill>
                <a:latin typeface="Impact"/>
                <a:ea typeface="Impact"/>
                <a:cs typeface="Impact"/>
                <a:sym typeface="Impact"/>
              </a:rPr>
              <a:t>Once you inform the reader about your </a:t>
            </a:r>
          </a:p>
          <a:p>
            <a:pPr lvl="0" algn="ctr" rtl="0">
              <a:buNone/>
            </a:pPr>
            <a:r>
              <a:rPr lang="en">
                <a:solidFill>
                  <a:srgbClr val="073763"/>
                </a:solidFill>
                <a:latin typeface="Impact"/>
                <a:ea typeface="Impact"/>
                <a:cs typeface="Impact"/>
                <a:sym typeface="Impact"/>
              </a:rPr>
              <a:t>Topic Sentence, provide him/her with examples:</a:t>
            </a:r>
          </a:p>
          <a:p>
            <a:endParaRPr lang="en">
              <a:solidFill>
                <a:srgbClr val="073763"/>
              </a:solidFill>
              <a:latin typeface="Impact"/>
              <a:ea typeface="Impact"/>
              <a:cs typeface="Impact"/>
              <a:sym typeface="Impact"/>
            </a:endParaRPr>
          </a:p>
          <a:p>
            <a:pPr>
              <a:buNone/>
            </a:pPr>
            <a:r>
              <a:rPr lang="en"/>
              <a:t>                        </a:t>
            </a:r>
          </a:p>
        </p:txBody>
      </p:sp>
      <p:sp>
        <p:nvSpPr>
          <p:cNvPr id="127" name="Shape 127"/>
          <p:cNvSpPr/>
          <p:nvPr/>
        </p:nvSpPr>
        <p:spPr>
          <a:xfrm>
            <a:off x="1576675" y="3104950"/>
            <a:ext cx="6500099" cy="735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                                                     </a:t>
            </a:r>
            <a:r>
              <a:rPr lang="en" b="1">
                <a:solidFill>
                  <a:srgbClr val="980000"/>
                </a:solidFill>
                <a:latin typeface="Syncopate"/>
                <a:ea typeface="Syncopate"/>
                <a:cs typeface="Syncopate"/>
                <a:sym typeface="Syncopate"/>
              </a:rPr>
              <a:t>TOPIC SENTENCE </a:t>
            </a:r>
          </a:p>
        </p:txBody>
      </p:sp>
      <p:sp>
        <p:nvSpPr>
          <p:cNvPr id="128" name="Shape 128"/>
          <p:cNvSpPr/>
          <p:nvPr/>
        </p:nvSpPr>
        <p:spPr>
          <a:xfrm>
            <a:off x="2901825" y="4139950"/>
            <a:ext cx="2853600" cy="599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20124D"/>
                </a:solidFill>
              </a:rPr>
              <a:t>Supporting detail 1</a:t>
            </a:r>
          </a:p>
        </p:txBody>
      </p:sp>
      <p:sp>
        <p:nvSpPr>
          <p:cNvPr id="129" name="Shape 129"/>
          <p:cNvSpPr/>
          <p:nvPr/>
        </p:nvSpPr>
        <p:spPr>
          <a:xfrm>
            <a:off x="3399925" y="4853400"/>
            <a:ext cx="2853600" cy="599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20124D"/>
                </a:solidFill>
              </a:rPr>
              <a:t>Supporting detail 2</a:t>
            </a:r>
          </a:p>
        </p:txBody>
      </p:sp>
      <p:sp>
        <p:nvSpPr>
          <p:cNvPr id="130" name="Shape 130"/>
          <p:cNvSpPr/>
          <p:nvPr/>
        </p:nvSpPr>
        <p:spPr>
          <a:xfrm>
            <a:off x="4057800" y="5566800"/>
            <a:ext cx="2853600" cy="599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>
                <a:solidFill>
                  <a:srgbClr val="20124D"/>
                </a:solidFill>
              </a:rPr>
              <a:t>Supporting detail 3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# 4: Make a Conclusion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 </a:t>
            </a:r>
          </a:p>
          <a:p>
            <a:endParaRPr lang="en"/>
          </a:p>
        </p:txBody>
      </p:sp>
      <p:sp>
        <p:nvSpPr>
          <p:cNvPr id="137" name="Shape 137"/>
          <p:cNvSpPr/>
          <p:nvPr/>
        </p:nvSpPr>
        <p:spPr>
          <a:xfrm>
            <a:off x="1576450" y="1847475"/>
            <a:ext cx="6075000" cy="112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b="1">
                <a:solidFill>
                  <a:srgbClr val="660000"/>
                </a:solidFill>
                <a:latin typeface="Syncopate"/>
                <a:ea typeface="Syncopate"/>
                <a:cs typeface="Syncopate"/>
                <a:sym typeface="Syncopate"/>
              </a:rPr>
              <a:t>Your Topic Sentence &amp; Supporting details </a:t>
            </a:r>
          </a:p>
        </p:txBody>
      </p:sp>
      <p:sp>
        <p:nvSpPr>
          <p:cNvPr id="138" name="Shape 138"/>
          <p:cNvSpPr/>
          <p:nvPr/>
        </p:nvSpPr>
        <p:spPr>
          <a:xfrm>
            <a:off x="1276800" y="3462875"/>
            <a:ext cx="6809700" cy="142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" sz="1800" b="1" u="sng">
                <a:solidFill>
                  <a:srgbClr val="660000"/>
                </a:solidFill>
                <a:latin typeface="Syncopate"/>
                <a:ea typeface="Syncopate"/>
                <a:cs typeface="Syncopate"/>
                <a:sym typeface="Syncopate"/>
              </a:rPr>
              <a:t>CONCLUSION</a:t>
            </a:r>
            <a:r>
              <a:rPr lang="en"/>
              <a:t>: </a:t>
            </a:r>
            <a:r>
              <a:rPr lang="en" sz="1800" i="1">
                <a:latin typeface="Corsiva"/>
                <a:ea typeface="Corsiva"/>
                <a:cs typeface="Corsiva"/>
                <a:sym typeface="Corsiva"/>
              </a:rPr>
              <a:t>S</a:t>
            </a:r>
            <a:r>
              <a:rPr lang="en" sz="2400" i="1">
                <a:latin typeface="Corsiva"/>
                <a:ea typeface="Corsiva"/>
                <a:cs typeface="Corsiva"/>
                <a:sym typeface="Corsiva"/>
              </a:rPr>
              <a:t>ummarize or restate your main points, </a:t>
            </a:r>
          </a:p>
          <a:p>
            <a:pPr lvl="0" rtl="0">
              <a:buNone/>
            </a:pPr>
            <a:r>
              <a:rPr lang="en" sz="2400" i="1">
                <a:latin typeface="Corsiva"/>
                <a:ea typeface="Corsiva"/>
                <a:cs typeface="Corsiva"/>
                <a:sym typeface="Corsiva"/>
              </a:rPr>
              <a:t>                                     make a prediction, </a:t>
            </a:r>
          </a:p>
          <a:p>
            <a:pPr>
              <a:buNone/>
            </a:pPr>
            <a:r>
              <a:rPr lang="en" sz="2400" i="1">
                <a:latin typeface="Corsiva"/>
                <a:ea typeface="Corsiva"/>
                <a:cs typeface="Corsiva"/>
                <a:sym typeface="Corsiva"/>
              </a:rPr>
              <a:t>                                     or offer a solution.</a:t>
            </a:r>
          </a:p>
        </p:txBody>
      </p:sp>
      <p:sp>
        <p:nvSpPr>
          <p:cNvPr id="139" name="Shape 139"/>
          <p:cNvSpPr/>
          <p:nvPr/>
        </p:nvSpPr>
        <p:spPr>
          <a:xfrm rot="4867115">
            <a:off x="6500374" y="4398362"/>
            <a:ext cx="2143124" cy="21431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Office Theme 1">
      <a:dk1>
        <a:srgbClr val="FFFFFF"/>
      </a:dk1>
      <a:lt1>
        <a:srgbClr val="000000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000000"/>
      </a:accent3>
      <a:accent4>
        <a:srgbClr val="4F81BD"/>
      </a:accent4>
      <a:accent5>
        <a:srgbClr val="C0504D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On-screen Show (4:3)</PresentationFormat>
  <Paragraphs>222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/>
      <vt:lpstr/>
      <vt:lpstr>ESL Reading and Writing  Level 3              </vt:lpstr>
      <vt:lpstr>        From Paragraph to Essay </vt:lpstr>
      <vt:lpstr>Elements of a good paragraph:</vt:lpstr>
      <vt:lpstr>Linear as opposed to Circular </vt:lpstr>
      <vt:lpstr>Staying on Topic...</vt:lpstr>
      <vt:lpstr># 2: Topic Sentence</vt:lpstr>
      <vt:lpstr>Remember! </vt:lpstr>
      <vt:lpstr>#3: Support your Topic Sentence!</vt:lpstr>
      <vt:lpstr># 4: Make a Conclusion</vt:lpstr>
      <vt:lpstr>Visualize Your Paragraph </vt:lpstr>
      <vt:lpstr>Your turn to practice...</vt:lpstr>
      <vt:lpstr>Activity: Brainstorm </vt:lpstr>
      <vt:lpstr>Writing Activity - 30 min </vt:lpstr>
      <vt:lpstr>Peer- Review Activity </vt:lpstr>
      <vt:lpstr>Have you heard about FISH??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From Paragraph        to Essay </vt:lpstr>
      <vt:lpstr>How To Write an Essay </vt:lpstr>
      <vt:lpstr>
  </vt:lpstr>
      <vt:lpstr>Or.....play a game!</vt:lpstr>
      <vt:lpstr>Finally...</vt:lpstr>
      <vt:lpstr>References: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 Reading and Writing  Level 3              </dc:title>
  <dc:creator>Cisana</dc:creator>
  <cp:lastModifiedBy>Cisana</cp:lastModifiedBy>
  <cp:revision>1</cp:revision>
  <dcterms:modified xsi:type="dcterms:W3CDTF">2012-10-06T23:38:09Z</dcterms:modified>
</cp:coreProperties>
</file>